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48" r:id="rId2"/>
    <p:sldId id="431" r:id="rId3"/>
    <p:sldId id="374" r:id="rId4"/>
    <p:sldId id="425" r:id="rId5"/>
    <p:sldId id="398" r:id="rId6"/>
    <p:sldId id="419" r:id="rId7"/>
    <p:sldId id="429" r:id="rId8"/>
    <p:sldId id="418" r:id="rId9"/>
    <p:sldId id="432" r:id="rId10"/>
    <p:sldId id="377" r:id="rId11"/>
    <p:sldId id="401" r:id="rId12"/>
    <p:sldId id="428" r:id="rId13"/>
    <p:sldId id="427" r:id="rId14"/>
    <p:sldId id="435" r:id="rId15"/>
    <p:sldId id="437" r:id="rId16"/>
    <p:sldId id="434" r:id="rId17"/>
    <p:sldId id="313" r:id="rId18"/>
  </p:sldIdLst>
  <p:sldSz cx="9144000" cy="5143500" type="screen16x9"/>
  <p:notesSz cx="6819900" cy="99314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88A8"/>
    <a:srgbClr val="007996"/>
    <a:srgbClr val="008896"/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2" autoAdjust="0"/>
    <p:restoredTop sz="94660"/>
  </p:normalViewPr>
  <p:slideViewPr>
    <p:cSldViewPr>
      <p:cViewPr varScale="1">
        <p:scale>
          <a:sx n="136" d="100"/>
          <a:sy n="136" d="100"/>
        </p:scale>
        <p:origin x="-822" y="-90"/>
      </p:cViewPr>
      <p:guideLst>
        <p:guide orient="horz" pos="577"/>
        <p:guide pos="7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6136B96-5969-441F-A736-F34ABF541DE6}" type="datetimeFigureOut">
              <a:rPr lang="nl-NL"/>
              <a:pPr>
                <a:defRPr/>
              </a:pPr>
              <a:t>10-5-2016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55925" cy="496888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62388" y="9432925"/>
            <a:ext cx="2955925" cy="496888"/>
          </a:xfrm>
          <a:prstGeom prst="rect">
            <a:avLst/>
          </a:prstGeom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9594F605-FD53-49E2-A07B-8E36DD3CC883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F8F657E-001F-4DDC-9335-E13169AD2462}" type="datetimeFigureOut">
              <a:rPr lang="nl-NL"/>
              <a:pPr>
                <a:defRPr/>
              </a:pPr>
              <a:t>10-5-2016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86" tIns="45793" rIns="91586" bIns="45793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038" y="4716463"/>
            <a:ext cx="5457825" cy="4470400"/>
          </a:xfrm>
          <a:prstGeom prst="rect">
            <a:avLst/>
          </a:prstGeom>
        </p:spPr>
        <p:txBody>
          <a:bodyPr vert="horz" lIns="91586" tIns="45793" rIns="91586" bIns="45793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55925" cy="496888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62388" y="9432925"/>
            <a:ext cx="2955925" cy="496888"/>
          </a:xfrm>
          <a:prstGeom prst="rect">
            <a:avLst/>
          </a:prstGeom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B40BA83B-5067-4F31-8857-B24C57BCC4CA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013" y="754063"/>
            <a:ext cx="6619875" cy="3724275"/>
          </a:xfrm>
          <a:solidFill>
            <a:srgbClr val="729FCF"/>
          </a:solidFill>
          <a:ln w="25402">
            <a:solidFill>
              <a:srgbClr val="3465AF"/>
            </a:solidFill>
            <a:miter lim="800000"/>
            <a:headEnd/>
            <a:tailEnd/>
          </a:ln>
        </p:spPr>
      </p:sp>
      <p:sp>
        <p:nvSpPr>
          <p:cNvPr id="31747" name="Tijdelijke aanduiding voor notities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31382-DF2A-45DD-9803-4CBCE1CED8FE}" type="datetimeFigureOut">
              <a:rPr lang="nl-NL"/>
              <a:pPr>
                <a:defRPr/>
              </a:pPr>
              <a:t>10-5-2016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D2204DD-B6A4-4981-80BB-D6DE58F6DBFB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9E0EE-6982-446A-8639-D9A5D80D108A}" type="datetimeFigureOut">
              <a:rPr lang="nl-NL"/>
              <a:pPr>
                <a:defRPr/>
              </a:pPr>
              <a:t>10-5-2016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81A91FA9-70CA-44E2-89AA-E75DFF56E253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6A0D8-50D6-41F6-BD1E-8FA6B28AD299}" type="datetimeFigureOut">
              <a:rPr lang="nl-NL"/>
              <a:pPr>
                <a:defRPr/>
              </a:pPr>
              <a:t>10-5-2016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742054A2-6711-4681-B96A-57CB6408A0D2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2A2E9-40FF-4C50-8F9E-E3054E39F3F8}" type="datetimeFigureOut">
              <a:rPr lang="nl-NL"/>
              <a:pPr>
                <a:defRPr/>
              </a:pPr>
              <a:t>10-5-2016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D4435F49-6FBE-4CBC-9C98-6E5BB6866203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C21FB-33E5-4F5D-A3D9-23D53FF03342}" type="datetimeFigureOut">
              <a:rPr lang="nl-NL"/>
              <a:pPr>
                <a:defRPr/>
              </a:pPr>
              <a:t>10-5-2016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1533480B-DA36-40A3-942D-823E618823DD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60159-0D47-4E3A-AAA3-B6819FE77CA3}" type="datetimeFigureOut">
              <a:rPr lang="nl-NL"/>
              <a:pPr>
                <a:defRPr/>
              </a:pPr>
              <a:t>10-5-2016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2E99305C-71E7-4643-A320-7D82E4B5B49E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FF6A5-09A3-4F1E-872E-0E7DDB0B132E}" type="datetimeFigureOut">
              <a:rPr lang="nl-NL"/>
              <a:pPr>
                <a:defRPr/>
              </a:pPr>
              <a:t>10-5-2016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E5F1713-C509-4C05-853C-A3D45B06F6D8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F5DDE-C87B-437D-AF7A-169422FBDF7F}" type="datetimeFigureOut">
              <a:rPr lang="nl-NL"/>
              <a:pPr>
                <a:defRPr/>
              </a:pPr>
              <a:t>10-5-2016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F31AA15-7ABE-4A3C-AF22-BC9D585ED641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BD15-8983-43FC-931D-5FBF0638FFF5}" type="datetimeFigureOut">
              <a:rPr lang="nl-NL"/>
              <a:pPr>
                <a:defRPr/>
              </a:pPr>
              <a:t>10-5-2016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6F79779-FF92-4085-9371-F35468D3FD7A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77ACF-0C20-4FEB-B244-21412FD1D8E1}" type="datetimeFigureOut">
              <a:rPr lang="nl-NL"/>
              <a:pPr>
                <a:defRPr/>
              </a:pPr>
              <a:t>10-5-2016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D9F6F922-FAF2-4975-891C-9A248D5AC0F5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58F44-F987-4B8A-A196-2085C60C0015}" type="datetimeFigureOut">
              <a:rPr lang="nl-NL"/>
              <a:pPr>
                <a:defRPr/>
              </a:pPr>
              <a:t>10-5-2016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2DD28D1C-7229-48F3-8CBA-12D4D800D69F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732588" y="339725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F3C91E-0F1F-4DFC-A4AC-5268EBB51DF8}" type="datetimeFigureOut">
              <a:rPr lang="nl-NL"/>
              <a:pPr>
                <a:defRPr/>
              </a:pPr>
              <a:t>10-5-2016</a:t>
            </a:fld>
            <a:endParaRPr lang="nl-NL"/>
          </a:p>
        </p:txBody>
      </p:sp>
      <p:pic>
        <p:nvPicPr>
          <p:cNvPr id="1027" name="Afbeelding 4" descr="Onderbalk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392613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13" r:id="rId1"/>
    <p:sldLayoutId id="2147485014" r:id="rId2"/>
    <p:sldLayoutId id="2147485015" r:id="rId3"/>
    <p:sldLayoutId id="2147485016" r:id="rId4"/>
    <p:sldLayoutId id="2147485017" r:id="rId5"/>
    <p:sldLayoutId id="2147485018" r:id="rId6"/>
    <p:sldLayoutId id="2147485019" r:id="rId7"/>
    <p:sldLayoutId id="2147485020" r:id="rId8"/>
    <p:sldLayoutId id="2147485021" r:id="rId9"/>
    <p:sldLayoutId id="2147485022" r:id="rId10"/>
    <p:sldLayoutId id="214748502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://www.google.nl/url?sa=i&amp;rct=j&amp;q=&amp;esrc=s&amp;source=images&amp;cd=&amp;cad=rja&amp;uact=8&amp;ved=0ahUKEwjT47X0j83MAhWhAcAKHfq-CTEQjRwIBw&amp;url=http://www.hillgate.nl/site/gerealiseerd/irisrose.html&amp;bvm=bv.121421273,d.d2s&amp;psig=AFQjCNEeduyrKu3o_vguAIy4VonZoiA7_Q&amp;ust=146288779691902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nl/url?sa=i&amp;rct=j&amp;q=&amp;esrc=s&amp;source=images&amp;cd=&amp;cad=rja&amp;uact=8&amp;ved=0ahUKEwjm_qi1kM3MAhXKBsAKHYw0BJMQjRwIBw&amp;url=https://verhuur.nl/p309/vrachtwagen-huren&amp;bvm=bv.121421273,d.d2s&amp;psig=AFQjCNE6Qze9Nd4c5IVGBupC09YET8pYOw&amp;ust=1462887929382872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www.google.nl/url?sa=i&amp;rct=j&amp;q=&amp;esrc=s&amp;source=images&amp;cd=&amp;cad=rja&amp;uact=8&amp;ved=0ahUKEwiS9L2XkM3MAhUFKcAKHb6ICxAQjRwIBw&amp;url=http://www.froot.nl/posttype/froot/de-bouw-van-het-grootste-schip-ter-wereld-in-76-seconden/&amp;bvm=bv.121421273,d.d2s&amp;psig=AFQjCNE-E4a4oLleGPFJziSq0EEtabvDig&amp;ust=1462887878336142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l.dejager@vantill.n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source=images&amp;cd=&amp;cad=rja&amp;uact=8&amp;ved=0ahUKEwiHrKGPi83MAhWqIsAKHaOvAIUQjRwIBw&amp;url=http://www.emerce.nl/nieuws/hans-breukhoven-weg-ceo-free-record-shop&amp;bvm=bv.121421273,d.d2s&amp;psig=AFQjCNEPRqm5DTMOGuGvaBNHtFLlqnzffw&amp;ust=1462886522230535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12" Type="http://schemas.openxmlformats.org/officeDocument/2006/relationships/hyperlink" Target="http://www.google.nl/url?sa=i&amp;rct=j&amp;q=&amp;esrc=s&amp;source=images&amp;cd=&amp;cad=rja&amp;uact=8&amp;ved=0ahUKEwig6cmyi83MAhVEBsAKHfUWAB8QjRwIBw&amp;url=http://shoppen.blog.nl/schoenen/2015/07/14/twaalf-winkels-van-schoenwinkel-van-dalen-maken-doorstart&amp;bvm=bv.121421273,d.d2s&amp;psig=AFQjCNF_uvYOlcmWGmMIf6r8jWJCtJeWPw&amp;ust=1462886591017135" TargetMode="External"/><Relationship Id="rId17" Type="http://schemas.openxmlformats.org/officeDocument/2006/relationships/image" Target="../media/image10.jpeg"/><Relationship Id="rId2" Type="http://schemas.openxmlformats.org/officeDocument/2006/relationships/hyperlink" Target="http://www.google.nl/url?sa=i&amp;rct=j&amp;q=&amp;esrc=s&amp;source=images&amp;cd=&amp;cad=rja&amp;uact=8&amp;ved=0ahUKEwjRzPnSis3MAhWDL8AKHQRQBOwQjRwIBw&amp;url=http://dnhs.nl/blog/2015/03/02/vd-er-bedrijfskundig-nog-hoop-voor-de-toekomst/&amp;bvm=bv.121421273,d.d2s&amp;psig=AFQjCNHC_m0YAafpGTQ2IqN9ubC_bv13Tw&amp;ust=1462886376346390" TargetMode="External"/><Relationship Id="rId16" Type="http://schemas.openxmlformats.org/officeDocument/2006/relationships/hyperlink" Target="http://www.google.nl/url?sa=i&amp;rct=j&amp;q=&amp;esrc=s&amp;source=images&amp;cd=&amp;cad=rja&amp;uact=8&amp;ved=0ahUKEwiryarli83MAhXLA8AKHc4KBw0QjRwIBw&amp;url=http://www.laligna.nl/&amp;bvm=bv.121421273,d.d2s&amp;psig=AFQjCNF_jiBOXpd1HO4-_jpUHzTZU-f_Hw&amp;ust=146288670299981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nl/url?sa=i&amp;rct=j&amp;q=&amp;esrc=s&amp;source=images&amp;cd=&amp;cad=rja&amp;uact=8&amp;ved=0ahUKEwj2yvb8is3MAhUiJcAKHdOXB2MQjRwIBw&amp;url=http://www.jbb.nl/bedrijven-vacatures/mexx.620651.lynkx&amp;bvm=bv.121421273,d.d2s&amp;psig=AFQjCNGxONiLcAMtQZ3NMexE_Dype5EpwA&amp;ust=1462886478346477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png"/><Relationship Id="rId15" Type="http://schemas.openxmlformats.org/officeDocument/2006/relationships/image" Target="../media/image9.jpeg"/><Relationship Id="rId10" Type="http://schemas.openxmlformats.org/officeDocument/2006/relationships/hyperlink" Target="http://www.google.nl/url?sa=i&amp;rct=j&amp;q=&amp;esrc=s&amp;source=images&amp;cd=&amp;cad=rja&amp;uact=8&amp;ved=0ahUKEwjpqfmci83MAhVjI8AKHbLmA5IQjRwIBw&amp;url=http://www.waarisuitverkoop.nl/store/miss-etam/&amp;bvm=bv.121421273,d.d2s&amp;psig=AFQjCNGVYVC5jnBya--G15QmuhA5xXJloA&amp;ust=1462886550031193" TargetMode="External"/><Relationship Id="rId4" Type="http://schemas.openxmlformats.org/officeDocument/2006/relationships/hyperlink" Target="http://www.google.nl/url?sa=i&amp;rct=j&amp;q=&amp;esrc=s&amp;source=images&amp;cd=&amp;cad=rja&amp;uact=8&amp;ved=0ahUKEwjTt-Ppis3MAhVMLcAKHUwdAy8QjRwIBw&amp;url=http://www.destruytsehoeck.nl/winkel/halfords/&amp;bvm=bv.121421273,d.d2s&amp;psig=AFQjCNGvURHWkYZaTfL7h55vm_LKOFbiNQ&amp;ust=1462886424236515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://www.google.nl/url?sa=i&amp;rct=j&amp;q=&amp;esrc=s&amp;source=images&amp;cd=&amp;cad=rja&amp;uact=8&amp;ved=0ahUKEwi27pTTi83MAhUKL8AKHfiiCTIQjRwIBw&amp;url=http://www.schoenen-site.nl/8/kortingscodes-manfield.html&amp;bvm=bv.121421273,d.d2s&amp;psig=AFQjCNGrs5zVwlhLoqgCUU5Q8gxvJnhVAQ&amp;ust=146288664877596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 txBox="1">
            <a:spLocks noGrp="1"/>
          </p:cNvSpPr>
          <p:nvPr>
            <p:ph type="title" idx="4294967295"/>
          </p:nvPr>
        </p:nvSpPr>
        <p:spPr bwMode="auto">
          <a:xfrm>
            <a:off x="685800" y="1643063"/>
            <a:ext cx="7772400" cy="1101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  <p:sp>
        <p:nvSpPr>
          <p:cNvPr id="13315" name="Ondertitel 2"/>
          <p:cNvSpPr txBox="1">
            <a:spLocks noGrp="1"/>
          </p:cNvSpPr>
          <p:nvPr>
            <p:ph type="subTitle" idx="4294967295"/>
          </p:nvPr>
        </p:nvSpPr>
        <p:spPr bwMode="auto">
          <a:xfrm>
            <a:off x="1371600" y="2959100"/>
            <a:ext cx="6400800" cy="1314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 anchorCtr="1"/>
          <a:lstStyle/>
          <a:p>
            <a:endParaRPr lang="en-US" altLang="en-US" smtClean="0"/>
          </a:p>
        </p:txBody>
      </p:sp>
      <p:pic>
        <p:nvPicPr>
          <p:cNvPr id="13316" name="Picture 8" descr="H:\K\Kantoororganisatie\Website\Diversen\foto's + logo's\pand\foto pand mei 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7338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7" name="Groep 6"/>
          <p:cNvGrpSpPr>
            <a:grpSpLocks/>
          </p:cNvGrpSpPr>
          <p:nvPr/>
        </p:nvGrpSpPr>
        <p:grpSpPr bwMode="auto">
          <a:xfrm>
            <a:off x="-396875" y="3148013"/>
            <a:ext cx="6069013" cy="1995487"/>
            <a:chOff x="-386577" y="2643226"/>
            <a:chExt cx="5223296" cy="2501939"/>
          </a:xfrm>
        </p:grpSpPr>
        <p:sp>
          <p:nvSpPr>
            <p:cNvPr id="13318" name="Rechthoek 6"/>
            <p:cNvSpPr>
              <a:spLocks/>
            </p:cNvSpPr>
            <p:nvPr/>
          </p:nvSpPr>
          <p:spPr bwMode="auto">
            <a:xfrm>
              <a:off x="-45244" y="2841883"/>
              <a:ext cx="4881963" cy="2303282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0 w 21600"/>
                <a:gd name="T7" fmla="*/ 2147483647 h 2160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896">
                <a:alpha val="89018"/>
              </a:srgb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lIns="90004" tIns="46798" rIns="90004" bIns="46798" anchor="ctr"/>
            <a:lstStyle/>
            <a:p>
              <a:endParaRPr lang="nl-NL"/>
            </a:p>
          </p:txBody>
        </p:sp>
        <p:sp>
          <p:nvSpPr>
            <p:cNvPr id="13319" name="Tekstvak 8"/>
            <p:cNvSpPr>
              <a:spLocks noChangeArrowheads="1"/>
            </p:cNvSpPr>
            <p:nvPr/>
          </p:nvSpPr>
          <p:spPr bwMode="auto">
            <a:xfrm>
              <a:off x="-386577" y="2643226"/>
              <a:ext cx="5183276" cy="2231638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0 w 21600"/>
                <a:gd name="T7" fmla="*/ 2147483647 h 2160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 lim="800000"/>
              <a:headEnd/>
              <a:tailEnd/>
            </a:ln>
          </p:spPr>
          <p:txBody>
            <a:bodyPr lIns="90004" tIns="46798" rIns="90004" bIns="46798" anchor="ctr" anchorCtr="1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nl-NL" altLang="en-US" sz="3600" i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nl-NL" altLang="en-US" sz="2800" i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nl-NL" altLang="en-US" sz="2600" i="1" dirty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Lezing VNHI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nl-NL" altLang="en-US" sz="2000" i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“Problemen </a:t>
              </a:r>
              <a:r>
                <a:rPr lang="nl-NL" altLang="en-US" sz="2000" i="1" dirty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in </a:t>
              </a:r>
              <a:r>
                <a:rPr lang="nl-NL" altLang="en-US" sz="2000" i="1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de </a:t>
              </a:r>
              <a:r>
                <a:rPr lang="nl-NL" altLang="en-US" sz="2000" i="1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winkelstraat”</a:t>
              </a:r>
              <a:endParaRPr lang="nl-NL" altLang="en-US" sz="2000" i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nl-NL" altLang="en-US" sz="2000" i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nl-NL" altLang="en-US" sz="1400" i="1" dirty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12 mei 2016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nl-NL" altLang="en-US" sz="1400" i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>
                <a:lnSpc>
                  <a:spcPts val="28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nl-NL" altLang="en-US" sz="5400" i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>
                <a:lnSpc>
                  <a:spcPts val="28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nl-NL" altLang="en-US" sz="5400" i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4"/>
          <p:cNvSpPr txBox="1">
            <a:spLocks/>
          </p:cNvSpPr>
          <p:nvPr/>
        </p:nvSpPr>
        <p:spPr bwMode="auto">
          <a:xfrm>
            <a:off x="395288" y="339725"/>
            <a:ext cx="8640762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altLang="en-US" sz="2800" b="1" dirty="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Als het </a:t>
            </a:r>
            <a:r>
              <a:rPr lang="nl-NL" altLang="en-US" sz="2800" b="1" dirty="0" smtClean="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fout </a:t>
            </a:r>
            <a:r>
              <a:rPr lang="nl-NL" altLang="en-US" sz="2800" b="1" dirty="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dreigt te gaan..</a:t>
            </a:r>
          </a:p>
          <a:p>
            <a:pPr eaLnBrk="0" hangingPunct="0"/>
            <a:endParaRPr lang="nl-NL" altLang="en-US" sz="2800" dirty="0">
              <a:solidFill>
                <a:srgbClr val="0088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/>
            <a:r>
              <a:rPr lang="nl-NL" altLang="en-US" sz="2800" dirty="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 verneemt signalen uit de markt dat het met klant X niet goed gaat. U heeft net een grote partij kleding aan klant X geleverd. </a:t>
            </a:r>
          </a:p>
          <a:p>
            <a:pPr eaLnBrk="0" hangingPunct="0"/>
            <a:endParaRPr lang="nl-NL" altLang="en-US" sz="2800" dirty="0">
              <a:solidFill>
                <a:srgbClr val="0088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/>
            <a:r>
              <a:rPr lang="nl-NL" altLang="en-US" sz="2800" dirty="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	Wat kunt u doen? </a:t>
            </a:r>
          </a:p>
        </p:txBody>
      </p:sp>
      <p:pic>
        <p:nvPicPr>
          <p:cNvPr id="22531" name="Picture 2" descr="http://img.rtvoost.nl/T3/223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43188"/>
            <a:ext cx="3240087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https://static.webshopapp.com/shops/027953/files/025037007/retourad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72945">
            <a:off x="5700713" y="2411413"/>
            <a:ext cx="3238500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itel 4"/>
          <p:cNvSpPr txBox="1">
            <a:spLocks/>
          </p:cNvSpPr>
          <p:nvPr/>
        </p:nvSpPr>
        <p:spPr bwMode="auto">
          <a:xfrm>
            <a:off x="539750" y="700088"/>
            <a:ext cx="813593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nl-NL" altLang="en-US" sz="1600" b="1" dirty="0">
              <a:solidFill>
                <a:srgbClr val="0088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0" hangingPunct="0"/>
            <a:r>
              <a:rPr lang="nl-NL" altLang="en-US" sz="2800" b="1" dirty="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Recht van reclame (7:39 BW)</a:t>
            </a:r>
          </a:p>
          <a:p>
            <a:pPr eaLnBrk="0" hangingPunct="0">
              <a:lnSpc>
                <a:spcPct val="130000"/>
              </a:lnSpc>
            </a:pPr>
            <a:endParaRPr lang="nl-NL" altLang="en-US" sz="1600" dirty="0">
              <a:solidFill>
                <a:srgbClr val="0088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lnSpc>
                <a:spcPct val="130000"/>
              </a:lnSpc>
              <a:buFont typeface="Wingdings" pitchFamily="2" charset="2"/>
              <a:buChar char="Ø"/>
            </a:pPr>
            <a:r>
              <a:rPr lang="nl-NL" altLang="en-US" sz="2800" dirty="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6 weken na betalingstermijn?</a:t>
            </a:r>
          </a:p>
          <a:p>
            <a:pPr eaLnBrk="0" hangingPunct="0">
              <a:lnSpc>
                <a:spcPct val="130000"/>
              </a:lnSpc>
              <a:buFont typeface="Wingdings" pitchFamily="2" charset="2"/>
              <a:buChar char="Ø"/>
            </a:pPr>
            <a:r>
              <a:rPr lang="nl-NL" altLang="en-US" sz="2800" dirty="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60 dagen na levering goederen? </a:t>
            </a:r>
          </a:p>
          <a:p>
            <a:pPr eaLnBrk="0" hangingPunct="0">
              <a:lnSpc>
                <a:spcPct val="130000"/>
              </a:lnSpc>
            </a:pPr>
            <a:endParaRPr lang="nl-NL" altLang="en-US" sz="1600" dirty="0">
              <a:solidFill>
                <a:srgbClr val="0088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3556" name="Picture 4" descr="http://www.berdo.nl/files/55%20industrie%20klok%20strep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3219450"/>
            <a:ext cx="11509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elefoon clipar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339725"/>
            <a:ext cx="20955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itel 4"/>
          <p:cNvSpPr txBox="1">
            <a:spLocks/>
          </p:cNvSpPr>
          <p:nvPr/>
        </p:nvSpPr>
        <p:spPr bwMode="auto">
          <a:xfrm>
            <a:off x="323850" y="915988"/>
            <a:ext cx="8532813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altLang="en-US" sz="2800" b="1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Faillissement uitgesproken? </a:t>
            </a:r>
          </a:p>
          <a:p>
            <a:pPr eaLnBrk="0" hangingPunct="0">
              <a:lnSpc>
                <a:spcPct val="130000"/>
              </a:lnSpc>
            </a:pPr>
            <a:endParaRPr lang="nl-NL" altLang="en-US" sz="1600">
              <a:solidFill>
                <a:srgbClr val="0088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lnSpc>
                <a:spcPct val="130000"/>
              </a:lnSpc>
            </a:pPr>
            <a:endParaRPr lang="nl-NL" altLang="en-US" sz="1600">
              <a:solidFill>
                <a:srgbClr val="0088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lnSpc>
                <a:spcPct val="130000"/>
              </a:lnSpc>
            </a:pPr>
            <a:endParaRPr lang="nl-NL" altLang="en-US" sz="1600">
              <a:solidFill>
                <a:srgbClr val="0088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lnSpc>
                <a:spcPct val="130000"/>
              </a:lnSpc>
            </a:pPr>
            <a:endParaRPr lang="nl-NL" altLang="en-US" sz="1600">
              <a:solidFill>
                <a:srgbClr val="0088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lnSpc>
                <a:spcPct val="130000"/>
              </a:lnSpc>
              <a:buFont typeface="Wingdings" pitchFamily="2" charset="2"/>
              <a:buChar char="Ø"/>
            </a:pPr>
            <a:r>
              <a:rPr lang="nl-NL" altLang="en-US" sz="280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Meld u direct bij de curator. Wacht niet af!</a:t>
            </a:r>
          </a:p>
          <a:p>
            <a:pPr eaLnBrk="0" hangingPunct="0">
              <a:lnSpc>
                <a:spcPct val="130000"/>
              </a:lnSpc>
              <a:buFont typeface="Wingdings" pitchFamily="2" charset="2"/>
              <a:buChar char="Ø"/>
            </a:pPr>
            <a:endParaRPr lang="nl-NL" altLang="en-US" sz="2600">
              <a:solidFill>
                <a:srgbClr val="0088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4"/>
          <p:cNvSpPr txBox="1">
            <a:spLocks/>
          </p:cNvSpPr>
          <p:nvPr/>
        </p:nvSpPr>
        <p:spPr bwMode="auto">
          <a:xfrm>
            <a:off x="611188" y="915988"/>
            <a:ext cx="8532812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nl-NL" altLang="en-US" sz="2800" b="1" dirty="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Faillissement uitgesproken? </a:t>
            </a:r>
          </a:p>
          <a:p>
            <a:pPr eaLnBrk="0" hangingPunct="0">
              <a:lnSpc>
                <a:spcPct val="130000"/>
              </a:lnSpc>
            </a:pPr>
            <a:endParaRPr lang="nl-NL" altLang="en-US" sz="1600" dirty="0">
              <a:solidFill>
                <a:srgbClr val="0088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lnSpc>
                <a:spcPct val="130000"/>
              </a:lnSpc>
              <a:buFont typeface="Wingdings" pitchFamily="2" charset="2"/>
              <a:buChar char="Ø"/>
            </a:pPr>
            <a:r>
              <a:rPr lang="nl-NL" altLang="en-US" sz="2800" dirty="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Stop met leveren tot er duidelijkheid is.</a:t>
            </a:r>
          </a:p>
          <a:p>
            <a:pPr marL="450850" indent="-450850" eaLnBrk="0" hangingPunct="0">
              <a:lnSpc>
                <a:spcPct val="130000"/>
              </a:lnSpc>
              <a:buFont typeface="Wingdings" pitchFamily="2" charset="2"/>
              <a:buChar char="Ø"/>
            </a:pPr>
            <a:r>
              <a:rPr lang="nl-NL" altLang="en-US" sz="2800" dirty="0" smtClean="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Verbied </a:t>
            </a:r>
            <a:r>
              <a:rPr lang="nl-NL" altLang="en-US" sz="2800" dirty="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verkoop tot afspraken over </a:t>
            </a:r>
            <a:r>
              <a:rPr lang="nl-NL" altLang="en-US" sz="2800" dirty="0" smtClean="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verkoopopbrengst </a:t>
            </a:r>
            <a:r>
              <a:rPr lang="nl-NL" altLang="en-US" sz="2800" dirty="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zijn gemaakt.</a:t>
            </a:r>
          </a:p>
        </p:txBody>
      </p:sp>
      <p:sp>
        <p:nvSpPr>
          <p:cNvPr id="25603" name="AutoShape 2" descr="stop sign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25604" name="AutoShape 4" descr="stop sign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4"/>
          <p:cNvSpPr txBox="1">
            <a:spLocks/>
          </p:cNvSpPr>
          <p:nvPr/>
        </p:nvSpPr>
        <p:spPr bwMode="auto">
          <a:xfrm>
            <a:off x="611188" y="915988"/>
            <a:ext cx="8532812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nl-NL" altLang="en-US" sz="2800" b="1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Faillissement uitgesproken? </a:t>
            </a:r>
          </a:p>
          <a:p>
            <a:pPr eaLnBrk="0" hangingPunct="0">
              <a:lnSpc>
                <a:spcPct val="130000"/>
              </a:lnSpc>
            </a:pPr>
            <a:endParaRPr lang="nl-NL" altLang="en-US" sz="1600">
              <a:solidFill>
                <a:srgbClr val="0088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lnSpc>
                <a:spcPct val="130000"/>
              </a:lnSpc>
              <a:buFont typeface="Wingdings" pitchFamily="2" charset="2"/>
              <a:buChar char="Ø"/>
            </a:pPr>
            <a:r>
              <a:rPr lang="nl-NL" altLang="en-US" sz="280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Zoek uit waar uw goederen zijn!</a:t>
            </a:r>
          </a:p>
        </p:txBody>
      </p:sp>
      <p:sp>
        <p:nvSpPr>
          <p:cNvPr id="26627" name="AutoShape 2" descr="stop sign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26628" name="AutoShape 4" descr="stop sign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26629" name="Picture 2" descr="http://www.hillgate.nl/export/d2/d25332HeDJHvMtW8Z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787650"/>
            <a:ext cx="11525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4" descr="http://www.froot.nl/wp-content/uploads/2013/03/Froot-grootste-schip-ter-wereld_2-560x32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427734"/>
            <a:ext cx="27051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6" descr="https://verhuur.nl/images/products/1411472467_vrachtwagen%20huren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325" y="2427288"/>
            <a:ext cx="2032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4"/>
          <p:cNvSpPr txBox="1">
            <a:spLocks/>
          </p:cNvSpPr>
          <p:nvPr/>
        </p:nvSpPr>
        <p:spPr bwMode="auto">
          <a:xfrm>
            <a:off x="467544" y="555526"/>
            <a:ext cx="5328592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30000"/>
              </a:lnSpc>
            </a:pPr>
            <a:endParaRPr lang="nl-NL" altLang="en-US" sz="1600" dirty="0">
              <a:solidFill>
                <a:srgbClr val="0088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lnSpc>
                <a:spcPct val="130000"/>
              </a:lnSpc>
            </a:pPr>
            <a:endParaRPr lang="nl-NL" altLang="en-US" sz="1600" dirty="0">
              <a:solidFill>
                <a:srgbClr val="0088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lnSpc>
                <a:spcPct val="130000"/>
              </a:lnSpc>
              <a:buFont typeface="Wingdings" pitchFamily="2" charset="2"/>
              <a:buChar char="Ø"/>
              <a:tabLst>
                <a:tab pos="355600" algn="l"/>
              </a:tabLst>
            </a:pPr>
            <a:r>
              <a:rPr lang="nl-NL" altLang="en-US" sz="2800" dirty="0" smtClean="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Geschil </a:t>
            </a:r>
            <a:r>
              <a:rPr lang="nl-NL" altLang="en-US" sz="2800" dirty="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 de curator</a:t>
            </a:r>
            <a:r>
              <a:rPr lang="nl-NL" altLang="en-US" sz="2800" dirty="0" smtClean="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eaLnBrk="0" hangingPunct="0">
              <a:lnSpc>
                <a:spcPct val="130000"/>
              </a:lnSpc>
              <a:buFont typeface="Wingdings" pitchFamily="2" charset="2"/>
              <a:buChar char="Ø"/>
              <a:tabLst>
                <a:tab pos="355600" algn="l"/>
              </a:tabLst>
            </a:pPr>
            <a:r>
              <a:rPr lang="nl-NL" altLang="en-US" sz="2800" dirty="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altLang="en-US" sz="2800" dirty="0" smtClean="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Andere </a:t>
            </a:r>
            <a:r>
              <a:rPr lang="nl-NL" altLang="en-US" sz="2800" dirty="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partij die </a:t>
            </a:r>
            <a:r>
              <a:rPr lang="nl-NL" altLang="en-US" sz="2800" dirty="0" smtClean="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eigendom </a:t>
            </a:r>
            <a:r>
              <a:rPr lang="nl-NL" altLang="en-US" sz="2800" dirty="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goederen</a:t>
            </a:r>
          </a:p>
          <a:p>
            <a:pPr eaLnBrk="0" hangingPunct="0">
              <a:lnSpc>
                <a:spcPct val="130000"/>
              </a:lnSpc>
            </a:pPr>
            <a:r>
              <a:rPr lang="nl-NL" altLang="en-US" sz="2800" dirty="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claimt?</a:t>
            </a:r>
          </a:p>
        </p:txBody>
      </p:sp>
      <p:sp>
        <p:nvSpPr>
          <p:cNvPr id="27651" name="AutoShape 2" descr="stop sign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27652" name="AutoShape 4" descr="stop sign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27653" name="AutoShape 2" descr="Afbeeldingsresultaat voor keep calm and find a lawy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27654" name="Picture 4" descr="https://s-media-cache-ak0.pinimg.com/736x/53/f5/80/53f5803a2fb2455d1dee6a37314336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843558"/>
            <a:ext cx="3024261" cy="302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4"/>
          <p:cNvSpPr txBox="1">
            <a:spLocks/>
          </p:cNvSpPr>
          <p:nvPr/>
        </p:nvSpPr>
        <p:spPr bwMode="auto">
          <a:xfrm>
            <a:off x="323528" y="411510"/>
            <a:ext cx="7772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nl-NL" altLang="en-US" sz="2800" b="1" dirty="0" smtClean="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Afwikkeling</a:t>
            </a:r>
            <a:endParaRPr lang="nl-NL" altLang="en-US" sz="2800" b="1" dirty="0">
              <a:solidFill>
                <a:srgbClr val="0088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765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holophonic.punt.nl/_files/2007-03-21/doorsta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842963"/>
            <a:ext cx="44577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187450" y="1419225"/>
            <a:ext cx="6913563" cy="294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 Till Advocaten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M. (Marius) Dekkers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m.dekkers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@</a:t>
            </a:r>
            <a:r>
              <a:rPr lang="nl-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vantill.nl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7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nl-N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Lairessestraat</a:t>
            </a:r>
            <a:r>
              <a:rPr lang="nl-N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131-135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Postbus 75731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1070 AS  Amsterdam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020 - 470 01 77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www.vantill.nl</a:t>
            </a:r>
            <a:endParaRPr lang="nl-NL" sz="14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699" name="Titel 4"/>
          <p:cNvSpPr txBox="1">
            <a:spLocks/>
          </p:cNvSpPr>
          <p:nvPr/>
        </p:nvSpPr>
        <p:spPr bwMode="auto">
          <a:xfrm>
            <a:off x="250825" y="700088"/>
            <a:ext cx="7772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altLang="en-US" sz="2800" b="1" dirty="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Dank voor uw aandacht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dnhs.nl/wp-content/uploads/2015/03/Screen-Shot-2015-03-02-at-20.50.0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95263"/>
            <a:ext cx="31813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http://www.destruytsehoeck.nl/wp-content/uploads/2014/06/Halfords-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2284413"/>
            <a:ext cx="2233613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http://www.jbb.nl/Uploads/2013/11/Mexx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693738"/>
            <a:ext cx="27352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http://www.emerce.nl/content/uploads/2012/10/FRS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2139950"/>
            <a:ext cx="2663825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0" descr="http://www.waarisuitverkoop.nl/wp-content/uploads/2014/06/Logo-Miss-Etam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48038" y="123825"/>
            <a:ext cx="2087562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2" descr="http://shoppen.blog.nl/files/2015/07/vandalen1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8125" y="1419225"/>
            <a:ext cx="154622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4" descr="http://www.jouwsites.nl/image/icons_640_360_schoenen_site_nl/content_company/2014-06/8/89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27763" y="3003550"/>
            <a:ext cx="2351087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6" descr="http://www.laligna.nl/templates/laligna/images/design/logoLalignaLarge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300788" y="2500313"/>
            <a:ext cx="23526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4"/>
          <p:cNvSpPr>
            <a:spLocks noGrp="1"/>
          </p:cNvSpPr>
          <p:nvPr>
            <p:ph type="ctrTitle"/>
          </p:nvPr>
        </p:nvSpPr>
        <p:spPr bwMode="auto">
          <a:xfrm>
            <a:off x="684213" y="771525"/>
            <a:ext cx="7772400" cy="5032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altLang="en-US" sz="2800" b="1" smtClean="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Faillissement afnemer reëel risico!</a:t>
            </a:r>
            <a:r>
              <a:rPr lang="nl-NL" altLang="en-US" sz="2800" smtClean="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altLang="en-US" sz="2800" smtClean="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nl-NL" altLang="en-US" sz="2800" smtClean="0">
              <a:solidFill>
                <a:srgbClr val="0088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363" name="Titel 4"/>
          <p:cNvSpPr txBox="1">
            <a:spLocks/>
          </p:cNvSpPr>
          <p:nvPr/>
        </p:nvSpPr>
        <p:spPr bwMode="auto">
          <a:xfrm>
            <a:off x="611188" y="915988"/>
            <a:ext cx="77724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nl-NL" altLang="en-US" sz="2800">
              <a:solidFill>
                <a:srgbClr val="0088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/>
            <a:endParaRPr lang="nl-NL" altLang="en-US" sz="2800">
              <a:solidFill>
                <a:srgbClr val="0088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/>
            <a:endParaRPr lang="nl-NL" altLang="en-US" sz="2800">
              <a:solidFill>
                <a:srgbClr val="0088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364" name="Picture 2" descr="http://chinolariat.com/wp-content/uploads/2016/02/what-to-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708150"/>
            <a:ext cx="316865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hthoek 5"/>
          <p:cNvSpPr>
            <a:spLocks noChangeArrowheads="1"/>
          </p:cNvSpPr>
          <p:nvPr/>
        </p:nvSpPr>
        <p:spPr bwMode="auto">
          <a:xfrm>
            <a:off x="4211638" y="2066925"/>
            <a:ext cx="424815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 typeface="Wingdings" pitchFamily="2" charset="2"/>
              <a:buChar char="Ø"/>
            </a:pPr>
            <a:r>
              <a:rPr lang="nl-NL" altLang="en-US" sz="2200" dirty="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Preventief</a:t>
            </a:r>
          </a:p>
          <a:p>
            <a:pPr eaLnBrk="0" hangingPunct="0">
              <a:lnSpc>
                <a:spcPct val="130000"/>
              </a:lnSpc>
              <a:buFont typeface="Wingdings" pitchFamily="2" charset="2"/>
              <a:buChar char="Ø"/>
            </a:pPr>
            <a:r>
              <a:rPr lang="nl-NL" altLang="en-US" sz="2200" dirty="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Als het mis dreigt te gaan</a:t>
            </a:r>
          </a:p>
          <a:p>
            <a:pPr eaLnBrk="0" hangingPunct="0">
              <a:lnSpc>
                <a:spcPct val="130000"/>
              </a:lnSpc>
              <a:buFont typeface="Wingdings" pitchFamily="2" charset="2"/>
              <a:buChar char="Ø"/>
            </a:pPr>
            <a:r>
              <a:rPr lang="nl-NL" altLang="en-US" sz="2200" dirty="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 geval van faillissement </a:t>
            </a:r>
          </a:p>
          <a:p>
            <a:pPr eaLnBrk="0" hangingPunct="0">
              <a:lnSpc>
                <a:spcPct val="130000"/>
              </a:lnSpc>
              <a:buFont typeface="Wingdings" pitchFamily="2" charset="2"/>
              <a:buChar char="Ø"/>
            </a:pPr>
            <a:endParaRPr lang="nl-NL" altLang="en-US" dirty="0">
              <a:solidFill>
                <a:srgbClr val="0088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4"/>
          <p:cNvSpPr txBox="1">
            <a:spLocks/>
          </p:cNvSpPr>
          <p:nvPr/>
        </p:nvSpPr>
        <p:spPr bwMode="auto">
          <a:xfrm>
            <a:off x="611188" y="771525"/>
            <a:ext cx="8532812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nl-NL" altLang="en-US" sz="2800" b="1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Preventieve maatregelen:</a:t>
            </a:r>
          </a:p>
          <a:p>
            <a:pPr eaLnBrk="0" hangingPunct="0"/>
            <a:endParaRPr lang="nl-NL" altLang="en-US" sz="1600">
              <a:solidFill>
                <a:srgbClr val="0088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/>
            <a:endParaRPr lang="nl-NL" altLang="en-US" sz="2800">
              <a:solidFill>
                <a:srgbClr val="0088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nl-NL" altLang="en-US" sz="280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nl-NL" altLang="en-US" sz="2800" u="sng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Risico’s beperken</a:t>
            </a:r>
          </a:p>
          <a:p>
            <a:pPr eaLnBrk="0" hangingPunct="0">
              <a:lnSpc>
                <a:spcPct val="130000"/>
              </a:lnSpc>
              <a:buFont typeface="Wingdings" pitchFamily="2" charset="2"/>
              <a:buChar char="Ø"/>
            </a:pPr>
            <a:r>
              <a:rPr lang="nl-NL" altLang="en-US" sz="280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Betalingszekerheid </a:t>
            </a:r>
          </a:p>
          <a:p>
            <a:pPr eaLnBrk="0" hangingPunct="0">
              <a:lnSpc>
                <a:spcPct val="130000"/>
              </a:lnSpc>
              <a:buFont typeface="Wingdings" pitchFamily="2" charset="2"/>
              <a:buChar char="Ø"/>
            </a:pPr>
            <a:r>
              <a:rPr lang="nl-NL" altLang="en-US" sz="280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Eigendomsvoorbehoud</a:t>
            </a:r>
          </a:p>
        </p:txBody>
      </p:sp>
      <p:pic>
        <p:nvPicPr>
          <p:cNvPr id="16387" name="Picture 2" descr="https://extra.abnamro.nl/internationaal/wp-content/uploads/2013/10/4.9-Gegarandeerd-uw-geld-met-een-bankgarant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924050"/>
            <a:ext cx="3000375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4"/>
          <p:cNvSpPr txBox="1">
            <a:spLocks/>
          </p:cNvSpPr>
          <p:nvPr/>
        </p:nvSpPr>
        <p:spPr bwMode="auto">
          <a:xfrm>
            <a:off x="395288" y="842963"/>
            <a:ext cx="74168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nl-NL" altLang="en-US" sz="2800" b="1" dirty="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Eigendomsvoorbehoud:</a:t>
            </a:r>
          </a:p>
          <a:p>
            <a:pPr eaLnBrk="0" hangingPunct="0">
              <a:lnSpc>
                <a:spcPct val="130000"/>
              </a:lnSpc>
            </a:pPr>
            <a:endParaRPr lang="nl-NL" altLang="en-US" sz="1600" dirty="0">
              <a:solidFill>
                <a:srgbClr val="0088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 eaLnBrk="0" hangingPunct="0">
              <a:lnSpc>
                <a:spcPct val="130000"/>
              </a:lnSpc>
            </a:pPr>
            <a:r>
              <a:rPr lang="nl-NL" altLang="en-US" sz="2800" dirty="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nl-NL" altLang="en-US" sz="2800" i="1" dirty="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Alle goederen blijven na levering eigendom van verkoper, totdat koper aan al zijn verplichtingen jegens verkoper heeft voldaan</a:t>
            </a:r>
            <a:r>
              <a:rPr lang="nl-NL" altLang="en-US" sz="2400" dirty="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  <a:endParaRPr lang="nl-NL" altLang="en-US" sz="2600" dirty="0">
              <a:solidFill>
                <a:srgbClr val="0088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edia.mkbservicedesk.nl/8295f24e3e4ba603a9e5360ecda7d9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713" y="195263"/>
            <a:ext cx="28082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el 4"/>
          <p:cNvSpPr txBox="1">
            <a:spLocks/>
          </p:cNvSpPr>
          <p:nvPr/>
        </p:nvSpPr>
        <p:spPr bwMode="auto">
          <a:xfrm>
            <a:off x="395288" y="842963"/>
            <a:ext cx="8640762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altLang="en-US" sz="2800" b="1" dirty="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Eigendomsvoorbehoud:</a:t>
            </a:r>
          </a:p>
          <a:p>
            <a:pPr eaLnBrk="0" hangingPunct="0">
              <a:lnSpc>
                <a:spcPct val="130000"/>
              </a:lnSpc>
            </a:pPr>
            <a:endParaRPr lang="nl-NL" altLang="en-US" sz="1600" dirty="0">
              <a:solidFill>
                <a:srgbClr val="0088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lnSpc>
                <a:spcPct val="130000"/>
              </a:lnSpc>
            </a:pPr>
            <a:endParaRPr lang="nl-NL" altLang="en-US" sz="1600" dirty="0">
              <a:solidFill>
                <a:srgbClr val="0088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lnSpc>
                <a:spcPct val="130000"/>
              </a:lnSpc>
              <a:buFont typeface="Wingdings" pitchFamily="2" charset="2"/>
              <a:buChar char="Ø"/>
            </a:pPr>
            <a:r>
              <a:rPr lang="nl-NL" altLang="en-US" sz="2800" dirty="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altLang="en-US" sz="2600" dirty="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Algemene Verkoopvoorwaarden </a:t>
            </a:r>
          </a:p>
          <a:p>
            <a:pPr eaLnBrk="0" hangingPunct="0">
              <a:lnSpc>
                <a:spcPct val="130000"/>
              </a:lnSpc>
            </a:pPr>
            <a:r>
              <a:rPr lang="nl-NL" altLang="en-US" sz="2600" dirty="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(AV) </a:t>
            </a:r>
            <a:br>
              <a:rPr lang="nl-NL" altLang="en-US" sz="2600" dirty="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nl-NL" altLang="en-US" sz="2600" dirty="0">
              <a:solidFill>
                <a:srgbClr val="0088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nl-NL" altLang="en-US" sz="2600" dirty="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Zorg dat deze van toepassing zijn!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4"/>
          <p:cNvSpPr txBox="1">
            <a:spLocks/>
          </p:cNvSpPr>
          <p:nvPr/>
        </p:nvSpPr>
        <p:spPr bwMode="auto">
          <a:xfrm>
            <a:off x="395288" y="771525"/>
            <a:ext cx="864076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nl-NL" altLang="en-US" sz="2800" b="1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Toepasselijkheid AV:</a:t>
            </a:r>
          </a:p>
          <a:p>
            <a:pPr algn="ctr" eaLnBrk="0" hangingPunct="0"/>
            <a:endParaRPr lang="nl-NL" altLang="en-US" sz="2800" b="1">
              <a:solidFill>
                <a:srgbClr val="0088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nl-NL" altLang="en-US" sz="260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Naar toepasselijkheid AV verwijzen op de </a:t>
            </a:r>
          </a:p>
          <a:p>
            <a:pPr eaLnBrk="0" hangingPunct="0">
              <a:lnSpc>
                <a:spcPct val="130000"/>
              </a:lnSpc>
            </a:pPr>
            <a:r>
              <a:rPr lang="nl-NL" altLang="en-US" sz="260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orderformulieren/offertes.</a:t>
            </a:r>
          </a:p>
          <a:p>
            <a:pPr eaLnBrk="0" hangingPunct="0">
              <a:lnSpc>
                <a:spcPct val="130000"/>
              </a:lnSpc>
            </a:pPr>
            <a:r>
              <a:rPr lang="nl-NL" altLang="en-US" sz="260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Voorwaarden bijsluiten bij de offerte.</a:t>
            </a:r>
          </a:p>
          <a:p>
            <a:pPr eaLnBrk="0" hangingPunct="0">
              <a:lnSpc>
                <a:spcPct val="130000"/>
              </a:lnSpc>
            </a:pPr>
            <a:r>
              <a:rPr lang="nl-NL" altLang="en-US" sz="260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Klant laten tekenen voor toepasselijkheid en 	ontvangst voorwaarden.</a:t>
            </a:r>
          </a:p>
          <a:p>
            <a:pPr eaLnBrk="0" hangingPunct="0">
              <a:lnSpc>
                <a:spcPct val="130000"/>
              </a:lnSpc>
            </a:pPr>
            <a:endParaRPr lang="nl-NL" altLang="en-US" sz="1600">
              <a:solidFill>
                <a:srgbClr val="0088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4"/>
          <p:cNvSpPr txBox="1">
            <a:spLocks/>
          </p:cNvSpPr>
          <p:nvPr/>
        </p:nvSpPr>
        <p:spPr bwMode="auto">
          <a:xfrm>
            <a:off x="611188" y="771525"/>
            <a:ext cx="7993062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nl-NL" altLang="en-US" sz="2800" b="1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Eigendomsvoorbehoud:</a:t>
            </a:r>
          </a:p>
          <a:p>
            <a:pPr eaLnBrk="0" hangingPunct="0"/>
            <a:endParaRPr lang="nl-NL" altLang="en-US" sz="2800" b="1">
              <a:solidFill>
                <a:srgbClr val="0088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lnSpc>
                <a:spcPct val="130000"/>
              </a:lnSpc>
              <a:buFont typeface="Wingdings" pitchFamily="2" charset="2"/>
              <a:buChar char="Ø"/>
            </a:pPr>
            <a:r>
              <a:rPr lang="nl-NL" altLang="en-US" sz="280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LET OP! Inkoopvoorwaarden afnemer 	uitdrukkelijk van de hand wijzen! </a:t>
            </a:r>
          </a:p>
          <a:p>
            <a:pPr eaLnBrk="0" hangingPunct="0">
              <a:lnSpc>
                <a:spcPct val="130000"/>
              </a:lnSpc>
              <a:buFont typeface="Wingdings" pitchFamily="2" charset="2"/>
              <a:buChar char="Ø"/>
            </a:pPr>
            <a:endParaRPr lang="nl-NL" altLang="en-US" sz="2800">
              <a:solidFill>
                <a:srgbClr val="0088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nl-NL" altLang="en-US" sz="2800">
                <a:solidFill>
                  <a:srgbClr val="0088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nl-NL" altLang="en-US" sz="2600">
              <a:solidFill>
                <a:srgbClr val="0088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483" name="Picture 2" descr="https://s-media-cache-ak0.pinimg.com/736x/e4/91/3e/e4913ef511448c38acc6eaea8adf6d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219450"/>
            <a:ext cx="24034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tltools.it/wp/wp-content/uploads/2013/03/inst00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27063"/>
            <a:ext cx="47910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3913</TotalTime>
  <Words>242</Words>
  <Application>Microsoft Office PowerPoint</Application>
  <PresentationFormat>Diavoorstelling (16:9)</PresentationFormat>
  <Paragraphs>80</Paragraphs>
  <Slides>17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Office-thema</vt:lpstr>
      <vt:lpstr>Dia 1</vt:lpstr>
      <vt:lpstr>Dia 2</vt:lpstr>
      <vt:lpstr>Faillissement afnemer reëel risico! 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Your User Name</dc:creator>
  <cp:lastModifiedBy>md</cp:lastModifiedBy>
  <cp:revision>539</cp:revision>
  <dcterms:created xsi:type="dcterms:W3CDTF">2013-05-20T18:55:45Z</dcterms:created>
  <dcterms:modified xsi:type="dcterms:W3CDTF">2016-05-10T09:08:20Z</dcterms:modified>
</cp:coreProperties>
</file>